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85" r:id="rId4"/>
    <p:sldId id="286" r:id="rId5"/>
    <p:sldId id="287" r:id="rId6"/>
    <p:sldId id="288" r:id="rId7"/>
    <p:sldId id="259" r:id="rId8"/>
    <p:sldId id="270" r:id="rId9"/>
    <p:sldId id="272" r:id="rId10"/>
    <p:sldId id="273" r:id="rId11"/>
    <p:sldId id="271" r:id="rId12"/>
    <p:sldId id="275" r:id="rId13"/>
    <p:sldId id="276" r:id="rId14"/>
    <p:sldId id="277" r:id="rId15"/>
    <p:sldId id="280" r:id="rId16"/>
    <p:sldId id="278" r:id="rId17"/>
    <p:sldId id="281" r:id="rId18"/>
    <p:sldId id="279" r:id="rId19"/>
    <p:sldId id="283" r:id="rId20"/>
    <p:sldId id="268" r:id="rId21"/>
    <p:sldId id="257" r:id="rId22"/>
    <p:sldId id="265" r:id="rId23"/>
    <p:sldId id="266" r:id="rId24"/>
    <p:sldId id="264" r:id="rId25"/>
    <p:sldId id="269" r:id="rId26"/>
    <p:sldId id="263" r:id="rId27"/>
    <p:sldId id="262" r:id="rId28"/>
    <p:sldId id="260" r:id="rId29"/>
    <p:sldId id="261" r:id="rId30"/>
    <p:sldId id="258" r:id="rId31"/>
    <p:sldId id="26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6" autoAdjust="0"/>
    <p:restoredTop sz="94660"/>
  </p:normalViewPr>
  <p:slideViewPr>
    <p:cSldViewPr snapToGrid="0">
      <p:cViewPr varScale="1">
        <p:scale>
          <a:sx n="49" d="100"/>
          <a:sy n="49" d="100"/>
        </p:scale>
        <p:origin x="7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75310-66A3-4C0B-BFD2-206D36BA6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6F699-88BB-487C-9E76-D0BB8599A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7268C-58FE-4374-993F-DCBA52646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102BC-E831-477F-95AF-7642D3F56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D4F5F-1BAC-409D-B866-D1149CA23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9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A449-209B-4336-9224-2DC225BC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6DB65-D2CE-4F2E-9000-78A3A5E79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59D67-4F1D-42DB-A3AB-53C47749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6325D-6CF4-4C01-919A-9E61ABEFC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95C3D-A396-49CC-AF5E-991B0835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77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9474EC-8ED5-4C06-B380-4BB7D185AF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52F779-2D8E-488C-BACE-B592B8F5C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C1ADA-77F2-4FA2-85A5-43A11EA1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0EC51-AEE8-43E8-8EA8-04BA0D7FD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1F769-CC2B-4387-8878-9238C43A8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3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9BD96-675F-46AC-A464-157AFA1E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FF029-CC08-4082-80AC-5893D7FAD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0C662-1EA5-4D44-B4A5-23EAC2CEC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4BCF0-933E-4BFA-A9CD-A17F41F41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B62B1-5B2E-4E5B-81E9-33AFE747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97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192B-39F4-4D38-8767-51AC74B47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765A2-7D32-45CA-89D1-B77FD9276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0F3F-430F-40B8-871B-64853735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C34FC-A0A4-4A15-B31E-AEF2953DA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7BCAB-5DAB-4B55-AB84-9FFD7D889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23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3B21E-2383-4D2C-94B9-F3B037D5F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78CA7-B055-4DDA-9DA5-965FBD02B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ABAA3-D4C9-48D1-A691-CC068F4E9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BD247-BA1F-4EF8-8162-2341B8A70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DA265C-411A-4920-AA45-6A908A07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7178F-EB59-4EC1-8F27-8F5CA5077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3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DE50-24B3-4D40-982C-9C8ADE65D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478A3-271C-4156-BFC7-DD636DB5B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B9DFF-6D80-4806-85EC-8D97AFAC1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231DB-5F43-48EF-A479-B17C1CDEF2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59FE1-1FF3-499A-BEBC-15744EAC40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187DE-997E-491D-87E6-DA4240E4A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8493A5-B42F-4595-B51D-8F077C41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7E76DA-D99F-47ED-A4C7-2DB0F4BE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19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C0775-39E3-49E4-A09D-CAF33CCC0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5029A-1B16-4CB3-9C74-50668A86B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B774E6-BB62-4198-834A-5AB97D316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10148-1A56-483C-BFE4-01533D87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57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9B8871-D1CA-477A-A806-F7DAB846B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9B2B6D-5D60-49BE-9A9D-32C4A694A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54EB4-E5EC-4CA1-AE99-630F14EF4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85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DEE1-66FE-419A-B902-D7D77AA1E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16E3-C7E6-46AA-9E16-8D76478BF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B4C354-B797-43E1-9CEB-A9EF472099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BA4E9-BCF9-410F-A5CD-4ED4AD282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A1917-7CAB-42A7-941F-38FDAA1E2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EBD90-288A-415F-B252-4B6CD223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43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0FFD6-D865-4973-976D-614541E17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163CA8-F179-4456-ACA4-E1A4E92F82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AA02A-9DC7-464C-AAEE-D0C39646F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D22E2-7B90-4E44-A01E-04580730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540-268F-42F5-9BFB-8D749026C26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536C7-7567-49EA-B491-FCD5F410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ACF8C-6ACA-4FB1-B4B0-2D233490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8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29D33-53B8-49EE-A202-D4A9E11BC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15DC2-5E7A-4768-A5F8-E5D7D1F85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4B13D-57C5-4E3E-8597-D604E1338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22540-268F-42F5-9BFB-8D749026C26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28F2B-7C3E-41C6-8D21-4920ED2DB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27068-B40C-4CCF-94C3-A9A97466E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1EE6A-02EF-4FCE-A5E5-FF8221525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8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D:\Grafis Presentasi\1_batu\Grafis_batu-18.jpg">
            <a:extLst>
              <a:ext uri="{FF2B5EF4-FFF2-40B4-BE49-F238E27FC236}">
                <a16:creationId xmlns:a16="http://schemas.microsoft.com/office/drawing/2014/main" id="{524B9F11-E37F-44C9-86F3-902388570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2AA29B-3A69-4F89-823F-CECC8ED7C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0480" y="0"/>
            <a:ext cx="9144000" cy="2112579"/>
          </a:xfrm>
        </p:spPr>
        <p:txBody>
          <a:bodyPr/>
          <a:lstStyle/>
          <a:p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summary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rgbClr val="92D050"/>
                </a:solidFill>
              </a:rPr>
              <a:t>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A2BAC-878B-4368-A7DE-E9DDDE8B6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504497" y="2387600"/>
            <a:ext cx="12533587" cy="4470400"/>
          </a:xfrm>
        </p:spPr>
        <p:txBody>
          <a:bodyPr>
            <a:normAutofit/>
          </a:bodyPr>
          <a:lstStyle/>
          <a:p>
            <a:r>
              <a:rPr lang="en-US" sz="60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Survei</a:t>
            </a:r>
            <a:r>
              <a:rPr lang="en-US" sz="6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60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Pemilu</a:t>
            </a:r>
            <a:r>
              <a:rPr lang="en-US" sz="6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60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Legislatif</a:t>
            </a:r>
            <a:r>
              <a:rPr lang="en-US" sz="6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2019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oper Black" panose="0208090404030B020404" pitchFamily="18" charset="0"/>
              </a:rPr>
              <a:t>EDISI JANUARI</a:t>
            </a:r>
          </a:p>
          <a:p>
            <a:pPr>
              <a:tabLst>
                <a:tab pos="3830638" algn="l"/>
              </a:tabLst>
            </a:pPr>
            <a:endParaRPr lang="en-US" dirty="0"/>
          </a:p>
          <a:p>
            <a:endParaRPr lang="en-US" dirty="0">
              <a:latin typeface="Bahnschrift Condensed" panose="020B0502040204020203" pitchFamily="34" charset="0"/>
            </a:endParaRPr>
          </a:p>
          <a:p>
            <a:endParaRPr lang="en-US" dirty="0">
              <a:latin typeface="Bahnschrift Condensed" panose="020B0502040204020203" pitchFamily="34" charset="0"/>
            </a:endParaRPr>
          </a:p>
          <a:p>
            <a:r>
              <a:rPr lang="en-US" dirty="0">
                <a:latin typeface="Bahnschrift Condensed" panose="020B0502040204020203" pitchFamily="34" charset="0"/>
              </a:rPr>
              <a:t>30 </a:t>
            </a:r>
            <a:r>
              <a:rPr lang="en-US" dirty="0" err="1">
                <a:latin typeface="Bahnschrift Condensed" panose="020B0502040204020203" pitchFamily="34" charset="0"/>
              </a:rPr>
              <a:t>Januari</a:t>
            </a:r>
            <a:r>
              <a:rPr lang="en-US" dirty="0">
                <a:latin typeface="Bahnschrift Condensed" panose="020B0502040204020203" pitchFamily="34" charset="0"/>
              </a:rPr>
              <a:t> 2019</a:t>
            </a:r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BF38A22C-DC66-46ED-AEA1-654BB6B57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976" y="4035972"/>
            <a:ext cx="2732639" cy="1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85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FD56C-C570-41C6-9AA4-2AA65B30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F4652-848B-4836-9636-37DA9A931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39C720-0851-4BF9-8921-E5F36E422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48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id="{B8883BEB-C751-4315-BFA0-E9284CC7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D465-1C40-4475-A7B6-898C487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ELEKTABILITAS CALEG DPRD KABUPATEN/KOTA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5300" dirty="0" err="1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KOTA</a:t>
            </a:r>
            <a:r>
              <a:rPr lang="en-US" sz="5300" dirty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 PASURUAN</a:t>
            </a:r>
          </a:p>
        </p:txBody>
      </p:sp>
    </p:spTree>
    <p:extLst>
      <p:ext uri="{BB962C8B-B14F-4D97-AF65-F5344CB8AC3E}">
        <p14:creationId xmlns:p14="http://schemas.microsoft.com/office/powerpoint/2010/main" val="1239846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FA1F9-9D8D-4F8D-9A53-96E92C93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DFDE84-CB2C-40C0-973A-F8795B2C2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73304" cy="6003733"/>
          </a:xfrm>
        </p:spPr>
      </p:pic>
    </p:spTree>
    <p:extLst>
      <p:ext uri="{BB962C8B-B14F-4D97-AF65-F5344CB8AC3E}">
        <p14:creationId xmlns:p14="http://schemas.microsoft.com/office/powerpoint/2010/main" val="98544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93824-6D8E-469D-9E7D-6BF5A6BC0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408EC-C3C5-46E0-9940-332849C7E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03F6A-DDE6-4298-A3BD-B43599A23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33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id="{B8883BEB-C751-4315-BFA0-E9284CC7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D465-1C40-4475-A7B6-898C487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ELEKTABILITAS CALEG DPRD KABUPATEN/KOTA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5300" dirty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KABUPATEN PROBOLINGGO</a:t>
            </a:r>
          </a:p>
        </p:txBody>
      </p:sp>
    </p:spTree>
    <p:extLst>
      <p:ext uri="{BB962C8B-B14F-4D97-AF65-F5344CB8AC3E}">
        <p14:creationId xmlns:p14="http://schemas.microsoft.com/office/powerpoint/2010/main" val="3351663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A4B27-933D-41B6-B37F-38EE3157E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B8DBE-D324-4CF7-8B6C-F4540C660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723E5-F5F5-4C6B-9643-718C5B7F4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59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01EC0-7057-4374-BE37-52DE12BD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9CAF85-44C9-4579-84DD-354071F65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04" y="0"/>
            <a:ext cx="11995807" cy="6747641"/>
          </a:xfrm>
        </p:spPr>
      </p:pic>
    </p:spTree>
    <p:extLst>
      <p:ext uri="{BB962C8B-B14F-4D97-AF65-F5344CB8AC3E}">
        <p14:creationId xmlns:p14="http://schemas.microsoft.com/office/powerpoint/2010/main" val="2775838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9ED4A-98D0-4F3B-A17B-09D7A7B9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4448C-9415-43B8-B2F1-49ABD3FD4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1D535-CAA6-4252-BA78-5193C354B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61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id="{B8883BEB-C751-4315-BFA0-E9284CC7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D465-1C40-4475-A7B6-898C487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ELEKTABILITAS CALEG DPRD KABUPATEN/KOTA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5300" dirty="0" err="1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KOTA</a:t>
            </a:r>
            <a:r>
              <a:rPr lang="en-US" sz="5300" dirty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 PROBOLINGGO</a:t>
            </a:r>
          </a:p>
        </p:txBody>
      </p:sp>
    </p:spTree>
    <p:extLst>
      <p:ext uri="{BB962C8B-B14F-4D97-AF65-F5344CB8AC3E}">
        <p14:creationId xmlns:p14="http://schemas.microsoft.com/office/powerpoint/2010/main" val="2353615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E5A9-DB14-427D-A28D-A1BDEB9D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6E69B-F2DA-4BE3-97CA-D74A084E0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24C1A-FC26-4240-B25C-B2F22E986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6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77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id="{3BEF8225-3C53-4BD8-8AA2-2023647C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8914D-33B2-480D-8964-B371EFE6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LOKASI PENELITIAN/RISET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E2D55-4365-468F-BECE-01870785F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0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Riset</a:t>
            </a:r>
            <a:r>
              <a:rPr lang="en-US" dirty="0"/>
              <a:t> </a:t>
            </a:r>
            <a:r>
              <a:rPr lang="en-US" dirty="0" err="1"/>
              <a:t>dilaksanakan</a:t>
            </a:r>
            <a:r>
              <a:rPr lang="en-US" dirty="0"/>
              <a:t> di 16 </a:t>
            </a:r>
            <a:r>
              <a:rPr lang="en-US" dirty="0" err="1"/>
              <a:t>kabupaten</a:t>
            </a:r>
            <a:r>
              <a:rPr lang="en-US" dirty="0"/>
              <a:t>/</a:t>
            </a:r>
            <a:r>
              <a:rPr lang="en-US" dirty="0" err="1"/>
              <a:t>kota</a:t>
            </a:r>
            <a:r>
              <a:rPr lang="en-US" dirty="0"/>
              <a:t>, </a:t>
            </a:r>
            <a:r>
              <a:rPr lang="en-US" dirty="0" err="1"/>
              <a:t>meliputi</a:t>
            </a:r>
            <a:r>
              <a:rPr lang="en-US" dirty="0"/>
              <a:t> 3 zona </a:t>
            </a:r>
            <a:r>
              <a:rPr lang="en-US" dirty="0" err="1"/>
              <a:t>daerah</a:t>
            </a:r>
            <a:r>
              <a:rPr lang="en-US" dirty="0"/>
              <a:t> </a:t>
            </a:r>
            <a:r>
              <a:rPr lang="en-US" dirty="0" err="1"/>
              <a:t>pemilihan</a:t>
            </a:r>
            <a:r>
              <a:rPr lang="en-US" dirty="0"/>
              <a:t> (DAPIL) </a:t>
            </a:r>
            <a:r>
              <a:rPr lang="en-US" dirty="0" err="1"/>
              <a:t>pemilu</a:t>
            </a:r>
            <a:r>
              <a:rPr lang="en-US" dirty="0"/>
              <a:t> </a:t>
            </a:r>
            <a:r>
              <a:rPr lang="en-US" dirty="0" err="1"/>
              <a:t>legislatif</a:t>
            </a:r>
            <a:r>
              <a:rPr lang="en-US" dirty="0"/>
              <a:t> DPR RI.</a:t>
            </a:r>
          </a:p>
          <a:p>
            <a:pPr marL="0" indent="0">
              <a:buNone/>
            </a:pPr>
            <a:r>
              <a:rPr lang="en-US" b="1" dirty="0"/>
              <a:t>DAPIL II </a:t>
            </a:r>
            <a:r>
              <a:rPr lang="en-US" dirty="0"/>
              <a:t>	: </a:t>
            </a:r>
            <a:r>
              <a:rPr lang="en-US" dirty="0" err="1"/>
              <a:t>Kab</a:t>
            </a:r>
            <a:r>
              <a:rPr lang="en-US" dirty="0"/>
              <a:t>. </a:t>
            </a:r>
            <a:r>
              <a:rPr lang="en-US" dirty="0" err="1"/>
              <a:t>Pasuruan</a:t>
            </a:r>
            <a:r>
              <a:rPr lang="en-US" dirty="0"/>
              <a:t>, Kota </a:t>
            </a:r>
            <a:r>
              <a:rPr lang="en-US" dirty="0" err="1"/>
              <a:t>Pasuruan</a:t>
            </a:r>
            <a:r>
              <a:rPr lang="en-US" dirty="0"/>
              <a:t>, </a:t>
            </a:r>
            <a:r>
              <a:rPr lang="en-US" dirty="0" err="1"/>
              <a:t>Kab</a:t>
            </a:r>
            <a:r>
              <a:rPr lang="en-US" dirty="0"/>
              <a:t>. </a:t>
            </a:r>
            <a:r>
              <a:rPr lang="en-US" dirty="0" err="1"/>
              <a:t>Probolinggo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  Kota </a:t>
            </a:r>
            <a:r>
              <a:rPr lang="en-US" dirty="0" err="1"/>
              <a:t>Probolinggo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DAPIL III </a:t>
            </a:r>
            <a:r>
              <a:rPr lang="en-US" dirty="0"/>
              <a:t>	: </a:t>
            </a:r>
            <a:r>
              <a:rPr lang="en-US" dirty="0" err="1"/>
              <a:t>Situbondo</a:t>
            </a:r>
            <a:r>
              <a:rPr lang="en-US" dirty="0"/>
              <a:t>, </a:t>
            </a:r>
            <a:r>
              <a:rPr lang="en-US" dirty="0" err="1"/>
              <a:t>Bondowoso</a:t>
            </a:r>
            <a:r>
              <a:rPr lang="en-US" dirty="0"/>
              <a:t>, </a:t>
            </a:r>
            <a:r>
              <a:rPr lang="en-US" dirty="0" err="1"/>
              <a:t>Banyuwangi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DAPIL IV</a:t>
            </a:r>
            <a:r>
              <a:rPr lang="en-US" dirty="0"/>
              <a:t>	: </a:t>
            </a:r>
            <a:r>
              <a:rPr lang="en-US" dirty="0" err="1"/>
              <a:t>Jember</a:t>
            </a:r>
            <a:r>
              <a:rPr lang="en-US" dirty="0"/>
              <a:t>, </a:t>
            </a:r>
            <a:r>
              <a:rPr lang="en-US" dirty="0" err="1"/>
              <a:t>Lumajang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DAPIL V	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 err="1"/>
              <a:t>Kab</a:t>
            </a:r>
            <a:r>
              <a:rPr lang="en-US" dirty="0"/>
              <a:t>. Malang, Kota Malang, Kota </a:t>
            </a:r>
            <a:r>
              <a:rPr lang="en-US" dirty="0" err="1"/>
              <a:t>Batu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DAPIL XI</a:t>
            </a:r>
            <a:r>
              <a:rPr lang="en-US" dirty="0"/>
              <a:t>	: </a:t>
            </a:r>
            <a:r>
              <a:rPr lang="en-US" dirty="0" err="1"/>
              <a:t>Bangkalan</a:t>
            </a:r>
            <a:r>
              <a:rPr lang="en-US" dirty="0"/>
              <a:t>, </a:t>
            </a:r>
            <a:r>
              <a:rPr lang="en-US" dirty="0" err="1"/>
              <a:t>Sampang</a:t>
            </a:r>
            <a:r>
              <a:rPr lang="en-US" dirty="0"/>
              <a:t>, </a:t>
            </a:r>
            <a:r>
              <a:rPr lang="en-US" dirty="0" err="1"/>
              <a:t>Pamekasan</a:t>
            </a:r>
            <a:r>
              <a:rPr lang="en-US" dirty="0"/>
              <a:t>, </a:t>
            </a:r>
            <a:r>
              <a:rPr lang="en-US" dirty="0" err="1"/>
              <a:t>Sumenep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037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id="{B8883BEB-C751-4315-BFA0-E9284CC7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D465-1C40-4475-A7B6-898C487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ELEKTABILITAS CALEG DPRD PROVINSI JATIM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DAPIL JATIM 3 (PASURUAN PROBOLINGGO)</a:t>
            </a:r>
          </a:p>
        </p:txBody>
      </p:sp>
    </p:spTree>
    <p:extLst>
      <p:ext uri="{BB962C8B-B14F-4D97-AF65-F5344CB8AC3E}">
        <p14:creationId xmlns:p14="http://schemas.microsoft.com/office/powerpoint/2010/main" val="1401225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28022-5797-4D2F-8DB4-A86032AFE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15501B-31C2-4C50-BF1C-A5FBDCC4B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658" y="0"/>
            <a:ext cx="12229657" cy="6858000"/>
          </a:xfrm>
        </p:spPr>
      </p:pic>
    </p:spTree>
    <p:extLst>
      <p:ext uri="{BB962C8B-B14F-4D97-AF65-F5344CB8AC3E}">
        <p14:creationId xmlns:p14="http://schemas.microsoft.com/office/powerpoint/2010/main" val="1079516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D1450-477C-4B2B-9CE6-D9A8A027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19AA98-45E9-4D5C-A2F3-B050D2122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0532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5E52-3DE0-44E5-8FAE-CEC9521A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7E25FD-C505-4472-BBFF-A77859D8C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58534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6387-5688-4EBB-89A8-9432A9B0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856D73-C9AA-4E6D-A195-7048B664E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031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id="{B8883BEB-C751-4315-BFA0-E9284CC7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D465-1C40-4475-A7B6-898C487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ELEKTABILITAS CALEG DPR RI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DAPIL JATIM II (PASURUAN PROBOLINGGO)</a:t>
            </a:r>
          </a:p>
        </p:txBody>
      </p:sp>
    </p:spTree>
    <p:extLst>
      <p:ext uri="{BB962C8B-B14F-4D97-AF65-F5344CB8AC3E}">
        <p14:creationId xmlns:p14="http://schemas.microsoft.com/office/powerpoint/2010/main" val="2190023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C4D0E-C319-404F-9B06-872B1765E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A1BFB5-4134-40D7-B442-CEC14669D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6029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96C06-D916-4594-9700-6F259554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2F0AB3-9912-4464-9389-DD4E58651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5282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49E06-B9CF-49AC-9C3E-E98B84EFF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0801D7-9665-4E9D-AFFB-80662E2A0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70823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A1B32-37F6-483A-B7F0-45FE60D6B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BF03B7-207E-4C87-830B-81F5AFCC2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12000"/>
          </a:xfrm>
        </p:spPr>
      </p:pic>
    </p:spTree>
    <p:extLst>
      <p:ext uri="{BB962C8B-B14F-4D97-AF65-F5344CB8AC3E}">
        <p14:creationId xmlns:p14="http://schemas.microsoft.com/office/powerpoint/2010/main" val="779284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id="{F34A983C-B946-4325-9B42-8F9CB2CAF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2F659-D396-4996-A32E-D7C7790A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METODOLOGI SURVEI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6AD9D-4577-4ACE-A9B4-BEA478EBB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2" y="1420511"/>
            <a:ext cx="1116474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Metode</a:t>
            </a:r>
            <a:r>
              <a:rPr lang="en-US" dirty="0"/>
              <a:t> sampling </a:t>
            </a:r>
            <a:r>
              <a:rPr lang="en-US" b="1" dirty="0"/>
              <a:t>stratified multistage random sampling</a:t>
            </a:r>
          </a:p>
          <a:p>
            <a:r>
              <a:rPr lang="en-US" dirty="0"/>
              <a:t>Sampling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terpisah</a:t>
            </a:r>
            <a:r>
              <a:rPr lang="en-US" dirty="0"/>
              <a:t> di </a:t>
            </a:r>
            <a:r>
              <a:rPr lang="en-US" dirty="0" err="1"/>
              <a:t>masing-masing</a:t>
            </a:r>
            <a:r>
              <a:rPr lang="en-US" dirty="0"/>
              <a:t> Kota/</a:t>
            </a:r>
            <a:r>
              <a:rPr lang="en-US" dirty="0" err="1"/>
              <a:t>Kab</a:t>
            </a:r>
            <a:endParaRPr lang="en-US" dirty="0"/>
          </a:p>
          <a:p>
            <a:r>
              <a:rPr lang="en-US" dirty="0"/>
              <a:t>Sampling </a:t>
            </a:r>
            <a:r>
              <a:rPr lang="en-US" dirty="0" err="1"/>
              <a:t>kecamatan</a:t>
            </a:r>
            <a:r>
              <a:rPr lang="en-US" dirty="0"/>
              <a:t> :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kecamatan</a:t>
            </a:r>
            <a:endParaRPr lang="en-US" dirty="0"/>
          </a:p>
          <a:p>
            <a:r>
              <a:rPr lang="en-US" dirty="0"/>
              <a:t>Satu </a:t>
            </a:r>
            <a:r>
              <a:rPr lang="en-US" dirty="0" err="1"/>
              <a:t>desa</a:t>
            </a:r>
            <a:r>
              <a:rPr lang="en-US" dirty="0"/>
              <a:t>/</a:t>
            </a:r>
            <a:r>
              <a:rPr lang="en-US" dirty="0" err="1"/>
              <a:t>kelurahan</a:t>
            </a:r>
            <a:r>
              <a:rPr lang="en-US" dirty="0"/>
              <a:t> 6 </a:t>
            </a:r>
            <a:r>
              <a:rPr lang="en-US" dirty="0" err="1"/>
              <a:t>responden</a:t>
            </a:r>
            <a:endParaRPr lang="en-US" dirty="0"/>
          </a:p>
          <a:p>
            <a:r>
              <a:rPr lang="en-US" dirty="0"/>
              <a:t>Sampling </a:t>
            </a:r>
            <a:r>
              <a:rPr lang="en-US" dirty="0" err="1"/>
              <a:t>desa</a:t>
            </a:r>
            <a:r>
              <a:rPr lang="en-US" dirty="0"/>
              <a:t>/</a:t>
            </a:r>
            <a:r>
              <a:rPr lang="en-US" dirty="0" err="1"/>
              <a:t>kelurahan</a:t>
            </a:r>
            <a:endParaRPr lang="en-US" dirty="0"/>
          </a:p>
          <a:p>
            <a:pPr marL="857250" indent="0">
              <a:buNone/>
            </a:pPr>
            <a:r>
              <a:rPr lang="en-US" i="1" dirty="0" err="1"/>
              <a:t>Kabupaten</a:t>
            </a:r>
            <a:r>
              <a:rPr lang="en-US" i="1" dirty="0"/>
              <a:t> : 67 </a:t>
            </a:r>
            <a:r>
              <a:rPr lang="en-US" i="1" dirty="0" err="1"/>
              <a:t>desa</a:t>
            </a:r>
            <a:r>
              <a:rPr lang="en-US" i="1" dirty="0"/>
              <a:t>/</a:t>
            </a:r>
            <a:r>
              <a:rPr lang="en-US" i="1" dirty="0" err="1"/>
              <a:t>kel</a:t>
            </a:r>
            <a:r>
              <a:rPr lang="en-US" i="1" dirty="0"/>
              <a:t>, proportional sampling (</a:t>
            </a:r>
            <a:r>
              <a:rPr lang="en-US" i="1" dirty="0" err="1"/>
              <a:t>jumlah</a:t>
            </a:r>
            <a:r>
              <a:rPr lang="en-US" i="1" dirty="0"/>
              <a:t> </a:t>
            </a:r>
            <a:r>
              <a:rPr lang="en-US" i="1" dirty="0" err="1"/>
              <a:t>desa</a:t>
            </a:r>
            <a:r>
              <a:rPr lang="en-US" i="1" dirty="0"/>
              <a:t> per </a:t>
            </a:r>
            <a:r>
              <a:rPr lang="en-US" i="1" dirty="0" err="1"/>
              <a:t>kec</a:t>
            </a:r>
            <a:r>
              <a:rPr lang="en-US" i="1" dirty="0"/>
              <a:t>)</a:t>
            </a:r>
          </a:p>
          <a:p>
            <a:pPr marL="857250" indent="0">
              <a:buNone/>
            </a:pPr>
            <a:r>
              <a:rPr lang="en-US" i="1" dirty="0"/>
              <a:t>Kota : </a:t>
            </a:r>
            <a:r>
              <a:rPr lang="en-US" i="1" dirty="0" err="1"/>
              <a:t>semua</a:t>
            </a:r>
            <a:r>
              <a:rPr lang="en-US" i="1" dirty="0"/>
              <a:t> </a:t>
            </a:r>
            <a:r>
              <a:rPr lang="en-US" i="1" dirty="0" err="1"/>
              <a:t>desa</a:t>
            </a:r>
            <a:r>
              <a:rPr lang="en-US" i="1" dirty="0"/>
              <a:t>/</a:t>
            </a:r>
            <a:r>
              <a:rPr lang="en-US" i="1" dirty="0" err="1"/>
              <a:t>kel</a:t>
            </a:r>
            <a:r>
              <a:rPr lang="en-US" i="1" dirty="0"/>
              <a:t>, proportional sampling</a:t>
            </a:r>
          </a:p>
          <a:p>
            <a:pPr algn="just"/>
            <a:r>
              <a:rPr lang="en-US" dirty="0" err="1"/>
              <a:t>Wawancara</a:t>
            </a:r>
            <a:r>
              <a:rPr lang="en-US" dirty="0"/>
              <a:t> </a:t>
            </a:r>
            <a:r>
              <a:rPr lang="en-US" dirty="0" err="1"/>
              <a:t>Tatap</a:t>
            </a:r>
            <a:r>
              <a:rPr lang="en-US" dirty="0"/>
              <a:t> </a:t>
            </a:r>
            <a:r>
              <a:rPr lang="en-US" dirty="0" err="1"/>
              <a:t>Muka</a:t>
            </a:r>
            <a:endParaRPr lang="en-US" dirty="0"/>
          </a:p>
          <a:p>
            <a:pPr algn="just"/>
            <a:r>
              <a:rPr lang="en-US" dirty="0"/>
              <a:t>Margin Of Error : 4.9 %</a:t>
            </a:r>
          </a:p>
          <a:p>
            <a:pPr algn="just"/>
            <a:r>
              <a:rPr lang="en-US" dirty="0" err="1"/>
              <a:t>Deskripsi</a:t>
            </a:r>
            <a:r>
              <a:rPr lang="en-US" dirty="0"/>
              <a:t> </a:t>
            </a:r>
            <a:r>
              <a:rPr lang="en-US" dirty="0" err="1"/>
              <a:t>Sebaran</a:t>
            </a:r>
            <a:r>
              <a:rPr lang="en-US" dirty="0"/>
              <a:t> </a:t>
            </a:r>
            <a:r>
              <a:rPr lang="en-US" dirty="0" err="1"/>
              <a:t>Responden</a:t>
            </a:r>
            <a:r>
              <a:rPr lang="en-US" dirty="0"/>
              <a:t> </a:t>
            </a:r>
            <a:r>
              <a:rPr lang="en-US" dirty="0" err="1"/>
              <a:t>disajikan</a:t>
            </a:r>
            <a:r>
              <a:rPr lang="en-US" dirty="0"/>
              <a:t> per </a:t>
            </a:r>
            <a:r>
              <a:rPr lang="en-US" dirty="0" err="1"/>
              <a:t>Kabupaten</a:t>
            </a:r>
            <a:r>
              <a:rPr lang="en-US" dirty="0"/>
              <a:t>/Kota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56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6A7DF-9AAF-45B3-A737-A6803DB8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2A03DC-66BE-43E4-BAB4-0A12F55CA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4957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AD391-55A9-487C-ACBB-5EA7B9747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9C1599-5EF9-47AE-9DAA-0D75BD032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4138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Grafis Presentasi\1_batu\Grafis_batu-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42239"/>
            <a:ext cx="10485488" cy="68564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Grafis Presentasi\1_batu\Grafis_batu-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026095" cy="68564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Grafis Presentasi\1_batu\Grafis_batu-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20" y="1"/>
            <a:ext cx="11907519" cy="68564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988FBB-2860-48C3-BF48-875825F4D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788" y="2301766"/>
            <a:ext cx="4677081" cy="3055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6ADF69-2B68-441D-968B-CC18DE99B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4944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/>
              <a:t>PETA CALEG PASURUAN-PROBOLINGGO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B5543-2350-4DDE-9A7C-4122513F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903"/>
            <a:ext cx="10515600" cy="4861972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Elektabilitas</a:t>
            </a:r>
            <a:r>
              <a:rPr lang="en-US" dirty="0"/>
              <a:t> </a:t>
            </a:r>
            <a:r>
              <a:rPr lang="en-US" b="1" dirty="0" err="1"/>
              <a:t>Caleg</a:t>
            </a:r>
            <a:r>
              <a:rPr lang="en-US" b="1" dirty="0"/>
              <a:t> DPR RI </a:t>
            </a:r>
            <a:r>
              <a:rPr lang="en-US" dirty="0"/>
              <a:t>per </a:t>
            </a:r>
            <a:r>
              <a:rPr lang="en-US" dirty="0" err="1"/>
              <a:t>kabupaten</a:t>
            </a:r>
            <a:r>
              <a:rPr lang="en-US" dirty="0"/>
              <a:t>/Kota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Resultan</a:t>
            </a:r>
            <a:r>
              <a:rPr lang="en-US" dirty="0"/>
              <a:t> </a:t>
            </a:r>
            <a:r>
              <a:rPr lang="en-US" dirty="0" err="1"/>
              <a:t>elektabilitas</a:t>
            </a:r>
            <a:r>
              <a:rPr lang="en-US" dirty="0"/>
              <a:t> </a:t>
            </a:r>
            <a:r>
              <a:rPr lang="en-US" b="1" dirty="0" err="1"/>
              <a:t>Caleg</a:t>
            </a:r>
            <a:r>
              <a:rPr lang="en-US" b="1" dirty="0"/>
              <a:t> DPR RI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Elektabilitas</a:t>
            </a:r>
            <a:r>
              <a:rPr lang="en-US" dirty="0"/>
              <a:t> </a:t>
            </a:r>
            <a:r>
              <a:rPr lang="en-US" b="1" dirty="0" err="1"/>
              <a:t>Caleg</a:t>
            </a:r>
            <a:r>
              <a:rPr lang="en-US" b="1" dirty="0"/>
              <a:t> DPRD </a:t>
            </a:r>
            <a:r>
              <a:rPr lang="en-US" b="1" dirty="0" err="1"/>
              <a:t>Provinsi</a:t>
            </a:r>
            <a:r>
              <a:rPr lang="en-US" b="1" dirty="0"/>
              <a:t> </a:t>
            </a:r>
            <a:r>
              <a:rPr lang="en-US" dirty="0"/>
              <a:t>per </a:t>
            </a:r>
            <a:r>
              <a:rPr lang="en-US" dirty="0" err="1"/>
              <a:t>kabupaten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Resultan</a:t>
            </a:r>
            <a:r>
              <a:rPr lang="en-US" dirty="0"/>
              <a:t> </a:t>
            </a:r>
            <a:r>
              <a:rPr lang="en-US" dirty="0" err="1"/>
              <a:t>elektabilitas</a:t>
            </a:r>
            <a:r>
              <a:rPr lang="en-US" dirty="0"/>
              <a:t> </a:t>
            </a:r>
            <a:r>
              <a:rPr lang="en-US" b="1" dirty="0" err="1"/>
              <a:t>Caleg</a:t>
            </a:r>
            <a:r>
              <a:rPr lang="en-US" b="1" dirty="0"/>
              <a:t> DPRD </a:t>
            </a:r>
            <a:r>
              <a:rPr lang="en-US" b="1" dirty="0" err="1"/>
              <a:t>Provinsi</a:t>
            </a:r>
            <a:r>
              <a:rPr lang="en-US" b="1" dirty="0"/>
              <a:t> 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Elektabilitas</a:t>
            </a:r>
            <a:r>
              <a:rPr lang="en-US" dirty="0"/>
              <a:t> </a:t>
            </a:r>
            <a:r>
              <a:rPr lang="en-US" b="1" dirty="0" err="1"/>
              <a:t>Caleg</a:t>
            </a:r>
            <a:r>
              <a:rPr lang="en-US" b="1" dirty="0"/>
              <a:t> DPRD </a:t>
            </a:r>
            <a:r>
              <a:rPr lang="en-US" b="1" dirty="0" err="1"/>
              <a:t>Kab</a:t>
            </a:r>
            <a:r>
              <a:rPr lang="en-US" b="1" dirty="0"/>
              <a:t>/Kota </a:t>
            </a:r>
          </a:p>
          <a:p>
            <a:pPr marL="0" indent="0">
              <a:buNone/>
            </a:pPr>
            <a:r>
              <a:rPr lang="en-US" dirty="0"/>
              <a:t>(1). </a:t>
            </a:r>
            <a:r>
              <a:rPr lang="en-US" dirty="0" err="1"/>
              <a:t>Kabupaten</a:t>
            </a:r>
            <a:r>
              <a:rPr lang="en-US" dirty="0"/>
              <a:t> </a:t>
            </a:r>
            <a:r>
              <a:rPr lang="en-US" dirty="0" err="1"/>
              <a:t>Pasuruan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(2). Kota </a:t>
            </a:r>
            <a:r>
              <a:rPr lang="en-US" dirty="0" err="1"/>
              <a:t>Pasuruan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(3). </a:t>
            </a:r>
            <a:r>
              <a:rPr lang="en-US" dirty="0" err="1"/>
              <a:t>Kabupaten</a:t>
            </a:r>
            <a:r>
              <a:rPr lang="en-US" dirty="0"/>
              <a:t> </a:t>
            </a:r>
            <a:r>
              <a:rPr lang="en-US" dirty="0" err="1"/>
              <a:t>Probolinggo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(4). Kota </a:t>
            </a:r>
            <a:r>
              <a:rPr lang="en-US" dirty="0" err="1"/>
              <a:t>Probolinggo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600" i="1" dirty="0">
                <a:solidFill>
                  <a:schemeClr val="accent6">
                    <a:lumMod val="50000"/>
                  </a:schemeClr>
                </a:solidFill>
              </a:rPr>
              <a:t>Note : </a:t>
            </a:r>
            <a:r>
              <a:rPr lang="en-US" sz="2600" i="1" dirty="0" err="1">
                <a:solidFill>
                  <a:schemeClr val="accent6">
                    <a:lumMod val="50000"/>
                  </a:schemeClr>
                </a:solidFill>
              </a:rPr>
              <a:t>Resultan</a:t>
            </a:r>
            <a:r>
              <a:rPr lang="en-US" sz="2600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600" i="1" dirty="0" err="1">
                <a:solidFill>
                  <a:schemeClr val="accent6">
                    <a:lumMod val="50000"/>
                  </a:schemeClr>
                </a:solidFill>
              </a:rPr>
              <a:t>elektabilitas</a:t>
            </a:r>
            <a:r>
              <a:rPr lang="en-US" sz="2600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600" i="1" dirty="0" err="1">
                <a:solidFill>
                  <a:schemeClr val="accent6">
                    <a:lumMod val="50000"/>
                  </a:schemeClr>
                </a:solidFill>
              </a:rPr>
              <a:t>adalah</a:t>
            </a:r>
            <a:r>
              <a:rPr lang="en-US" sz="2600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600" i="1" dirty="0" err="1">
                <a:solidFill>
                  <a:schemeClr val="accent6">
                    <a:lumMod val="50000"/>
                  </a:schemeClr>
                </a:solidFill>
              </a:rPr>
              <a:t>kekuatan</a:t>
            </a:r>
            <a:r>
              <a:rPr lang="en-US" sz="2600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600" i="1" dirty="0" err="1">
                <a:solidFill>
                  <a:schemeClr val="accent6">
                    <a:lumMod val="50000"/>
                  </a:schemeClr>
                </a:solidFill>
              </a:rPr>
              <a:t>elektabilitas</a:t>
            </a:r>
            <a:r>
              <a:rPr lang="en-US" sz="2600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600" i="1" dirty="0" err="1">
                <a:solidFill>
                  <a:schemeClr val="accent6">
                    <a:lumMod val="50000"/>
                  </a:schemeClr>
                </a:solidFill>
              </a:rPr>
              <a:t>caleg</a:t>
            </a:r>
            <a:r>
              <a:rPr lang="en-US" sz="2600" i="1" dirty="0">
                <a:solidFill>
                  <a:schemeClr val="accent6">
                    <a:lumMod val="50000"/>
                  </a:schemeClr>
                </a:solidFill>
              </a:rPr>
              <a:t> yang </a:t>
            </a:r>
            <a:r>
              <a:rPr lang="en-US" sz="2600" i="1" dirty="0" err="1">
                <a:solidFill>
                  <a:schemeClr val="accent6">
                    <a:lumMod val="50000"/>
                  </a:schemeClr>
                </a:solidFill>
              </a:rPr>
              <a:t>diakumulasi</a:t>
            </a:r>
            <a:r>
              <a:rPr lang="en-US" sz="2600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600" i="1" dirty="0" err="1">
                <a:solidFill>
                  <a:schemeClr val="accent6">
                    <a:lumMod val="50000"/>
                  </a:schemeClr>
                </a:solidFill>
              </a:rPr>
              <a:t>secara</a:t>
            </a:r>
            <a:r>
              <a:rPr lang="en-US" sz="2600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600" i="1" dirty="0" err="1">
                <a:solidFill>
                  <a:schemeClr val="accent6">
                    <a:lumMod val="50000"/>
                  </a:schemeClr>
                </a:solidFill>
              </a:rPr>
              <a:t>proporsional</a:t>
            </a:r>
            <a:r>
              <a:rPr lang="en-US" sz="2600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600" i="1" dirty="0" err="1">
                <a:solidFill>
                  <a:schemeClr val="accent6">
                    <a:lumMod val="50000"/>
                  </a:schemeClr>
                </a:solidFill>
              </a:rPr>
              <a:t>dari</a:t>
            </a:r>
            <a:r>
              <a:rPr lang="en-US" sz="2600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600" i="1" dirty="0" err="1">
                <a:solidFill>
                  <a:schemeClr val="accent6">
                    <a:lumMod val="50000"/>
                  </a:schemeClr>
                </a:solidFill>
              </a:rPr>
              <a:t>bobot</a:t>
            </a:r>
            <a:r>
              <a:rPr lang="en-US" sz="2600" i="1" dirty="0">
                <a:solidFill>
                  <a:schemeClr val="accent6">
                    <a:lumMod val="50000"/>
                  </a:schemeClr>
                </a:solidFill>
              </a:rPr>
              <a:t> DPT di </a:t>
            </a:r>
            <a:r>
              <a:rPr lang="en-US" sz="2600" i="1" dirty="0" err="1">
                <a:solidFill>
                  <a:schemeClr val="accent6">
                    <a:lumMod val="50000"/>
                  </a:schemeClr>
                </a:solidFill>
              </a:rPr>
              <a:t>masing-masing</a:t>
            </a:r>
            <a:r>
              <a:rPr lang="en-US" sz="2600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600" i="1" dirty="0" err="1">
                <a:solidFill>
                  <a:schemeClr val="accent6">
                    <a:lumMod val="50000"/>
                  </a:schemeClr>
                </a:solidFill>
              </a:rPr>
              <a:t>wilayah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031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Grafis Presentasi\1_batu\Grafis_batu-18.jpg">
            <a:extLst>
              <a:ext uri="{FF2B5EF4-FFF2-40B4-BE49-F238E27FC236}">
                <a16:creationId xmlns:a16="http://schemas.microsoft.com/office/drawing/2014/main" id="{B8883BEB-C751-4315-BFA0-E9284CC7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9135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9D465-1C40-4475-A7B6-898C487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ELEKTABILITAS CALEG DPRD KABUPATEN/KOTA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5300" dirty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KABUPATEN PASURUAN</a:t>
            </a:r>
          </a:p>
        </p:txBody>
      </p:sp>
    </p:spTree>
    <p:extLst>
      <p:ext uri="{BB962C8B-B14F-4D97-AF65-F5344CB8AC3E}">
        <p14:creationId xmlns:p14="http://schemas.microsoft.com/office/powerpoint/2010/main" val="1987991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C4E31-3A3F-4A94-B70B-B65FB619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DDB536-775B-43C4-B632-2169AFC22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20" y="365124"/>
            <a:ext cx="11382703" cy="6402771"/>
          </a:xfrm>
        </p:spPr>
      </p:pic>
    </p:spTree>
    <p:extLst>
      <p:ext uri="{BB962C8B-B14F-4D97-AF65-F5344CB8AC3E}">
        <p14:creationId xmlns:p14="http://schemas.microsoft.com/office/powerpoint/2010/main" val="2295954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190</Words>
  <Application>Microsoft Office PowerPoint</Application>
  <PresentationFormat>Widescreen</PresentationFormat>
  <Paragraphs>44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Bahnschrift Condensed</vt:lpstr>
      <vt:lpstr>Bauhaus 93</vt:lpstr>
      <vt:lpstr>Calibri</vt:lpstr>
      <vt:lpstr>Calibri Light</vt:lpstr>
      <vt:lpstr>Cambria Math</vt:lpstr>
      <vt:lpstr>Cooper Black</vt:lpstr>
      <vt:lpstr>Wingdings</vt:lpstr>
      <vt:lpstr>Office Theme</vt:lpstr>
      <vt:lpstr>summary REPORT</vt:lpstr>
      <vt:lpstr>LOKASI PENELITIAN/RISET</vt:lpstr>
      <vt:lpstr>METODOLOGI SURVEI</vt:lpstr>
      <vt:lpstr>PowerPoint Presentation</vt:lpstr>
      <vt:lpstr>PowerPoint Presentation</vt:lpstr>
      <vt:lpstr>PowerPoint Presentation</vt:lpstr>
      <vt:lpstr>PETA CALEG PASURUAN-PROBOLINGGO</vt:lpstr>
      <vt:lpstr> ELEKTABILITAS CALEG DPRD KABUPATEN/KOTA KABUPATEN PASURUAN</vt:lpstr>
      <vt:lpstr>PowerPoint Presentation</vt:lpstr>
      <vt:lpstr>PowerPoint Presentation</vt:lpstr>
      <vt:lpstr> ELEKTABILITAS CALEG DPRD KABUPATEN/KOTA KOTA PASURUAN</vt:lpstr>
      <vt:lpstr>PowerPoint Presentation</vt:lpstr>
      <vt:lpstr>PowerPoint Presentation</vt:lpstr>
      <vt:lpstr> ELEKTABILITAS CALEG DPRD KABUPATEN/KOTA KABUPATEN PROBOLINGGO</vt:lpstr>
      <vt:lpstr>PowerPoint Presentation</vt:lpstr>
      <vt:lpstr>PowerPoint Presentation</vt:lpstr>
      <vt:lpstr>PowerPoint Presentation</vt:lpstr>
      <vt:lpstr> ELEKTABILITAS CALEG DPRD KABUPATEN/KOTA KOTA PROBOLINGGO</vt:lpstr>
      <vt:lpstr>PowerPoint Presentation</vt:lpstr>
      <vt:lpstr>ELEKTABILITAS CALEG DPRD PROVINSI JATIM DAPIL JATIM 3 (PASURUAN PROBOLINGGO)</vt:lpstr>
      <vt:lpstr>PowerPoint Presentation</vt:lpstr>
      <vt:lpstr>PowerPoint Presentation</vt:lpstr>
      <vt:lpstr>PowerPoint Presentation</vt:lpstr>
      <vt:lpstr>PowerPoint Presentation</vt:lpstr>
      <vt:lpstr>ELEKTABILITAS CALEG DPR RI DAPIL JATIM II (PASURUAN PROBOLINGGO)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</dc:title>
  <dc:creator>rian</dc:creator>
  <cp:lastModifiedBy>rian</cp:lastModifiedBy>
  <cp:revision>51</cp:revision>
  <dcterms:created xsi:type="dcterms:W3CDTF">2019-02-02T00:35:46Z</dcterms:created>
  <dcterms:modified xsi:type="dcterms:W3CDTF">2019-02-10T07:00:45Z</dcterms:modified>
</cp:coreProperties>
</file>